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6904C-70F6-4683-ADC4-A02E35B155A8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CF07-8F15-4291-A08E-1DD890E16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589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6904C-70F6-4683-ADC4-A02E35B155A8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CF07-8F15-4291-A08E-1DD890E16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5369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6904C-70F6-4683-ADC4-A02E35B155A8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CF07-8F15-4291-A08E-1DD890E16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5817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6904C-70F6-4683-ADC4-A02E35B155A8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CF07-8F15-4291-A08E-1DD890E16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5151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6904C-70F6-4683-ADC4-A02E35B155A8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CF07-8F15-4291-A08E-1DD890E16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8232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6904C-70F6-4683-ADC4-A02E35B155A8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CF07-8F15-4291-A08E-1DD890E16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886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6904C-70F6-4683-ADC4-A02E35B155A8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CF07-8F15-4291-A08E-1DD890E16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8594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6904C-70F6-4683-ADC4-A02E35B155A8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CF07-8F15-4291-A08E-1DD890E16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8094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6904C-70F6-4683-ADC4-A02E35B155A8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CF07-8F15-4291-A08E-1DD890E16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299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6904C-70F6-4683-ADC4-A02E35B155A8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CF07-8F15-4291-A08E-1DD890E16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214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6904C-70F6-4683-ADC4-A02E35B155A8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CF07-8F15-4291-A08E-1DD890E16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5971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6904C-70F6-4683-ADC4-A02E35B155A8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8CF07-8F15-4291-A08E-1DD890E16A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3695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8173" y="308314"/>
            <a:ext cx="8866362" cy="712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2000"/>
              </a:lnSpc>
            </a:pP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东亚银行（中国）有限公司</a:t>
            </a:r>
            <a:endParaRPr lang="en-US" altLang="zh-CN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12000"/>
              </a:lnSpc>
            </a:pP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关于代理销售个人保险产品清单的公告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45101"/>
              </p:ext>
            </p:extLst>
          </p:nvPr>
        </p:nvGraphicFramePr>
        <p:xfrm>
          <a:off x="714401" y="1098334"/>
          <a:ext cx="10764424" cy="5120820"/>
        </p:xfrm>
        <a:graphic>
          <a:graphicData uri="http://schemas.openxmlformats.org/drawingml/2006/table">
            <a:tbl>
              <a:tblPr/>
              <a:tblGrid>
                <a:gridCol w="1001312">
                  <a:extLst>
                    <a:ext uri="{9D8B030D-6E8A-4147-A177-3AD203B41FA5}">
                      <a16:colId xmlns:a16="http://schemas.microsoft.com/office/drawing/2014/main" val="3564009260"/>
                    </a:ext>
                  </a:extLst>
                </a:gridCol>
                <a:gridCol w="3405592">
                  <a:extLst>
                    <a:ext uri="{9D8B030D-6E8A-4147-A177-3AD203B41FA5}">
                      <a16:colId xmlns:a16="http://schemas.microsoft.com/office/drawing/2014/main" val="535284796"/>
                    </a:ext>
                  </a:extLst>
                </a:gridCol>
                <a:gridCol w="978080">
                  <a:extLst>
                    <a:ext uri="{9D8B030D-6E8A-4147-A177-3AD203B41FA5}">
                      <a16:colId xmlns:a16="http://schemas.microsoft.com/office/drawing/2014/main" val="108462558"/>
                    </a:ext>
                  </a:extLst>
                </a:gridCol>
                <a:gridCol w="978080">
                  <a:extLst>
                    <a:ext uri="{9D8B030D-6E8A-4147-A177-3AD203B41FA5}">
                      <a16:colId xmlns:a16="http://schemas.microsoft.com/office/drawing/2014/main" val="3331570602"/>
                    </a:ext>
                  </a:extLst>
                </a:gridCol>
                <a:gridCol w="880272">
                  <a:extLst>
                    <a:ext uri="{9D8B030D-6E8A-4147-A177-3AD203B41FA5}">
                      <a16:colId xmlns:a16="http://schemas.microsoft.com/office/drawing/2014/main" val="374709450"/>
                    </a:ext>
                  </a:extLst>
                </a:gridCol>
                <a:gridCol w="880272">
                  <a:extLst>
                    <a:ext uri="{9D8B030D-6E8A-4147-A177-3AD203B41FA5}">
                      <a16:colId xmlns:a16="http://schemas.microsoft.com/office/drawing/2014/main" val="2700671558"/>
                    </a:ext>
                  </a:extLst>
                </a:gridCol>
                <a:gridCol w="880272">
                  <a:extLst>
                    <a:ext uri="{9D8B030D-6E8A-4147-A177-3AD203B41FA5}">
                      <a16:colId xmlns:a16="http://schemas.microsoft.com/office/drawing/2014/main" val="59769899"/>
                    </a:ext>
                  </a:extLst>
                </a:gridCol>
                <a:gridCol w="880272">
                  <a:extLst>
                    <a:ext uri="{9D8B030D-6E8A-4147-A177-3AD203B41FA5}">
                      <a16:colId xmlns:a16="http://schemas.microsoft.com/office/drawing/2014/main" val="4187383344"/>
                    </a:ext>
                  </a:extLst>
                </a:gridCol>
                <a:gridCol w="880272">
                  <a:extLst>
                    <a:ext uri="{9D8B030D-6E8A-4147-A177-3AD203B41FA5}">
                      <a16:colId xmlns:a16="http://schemas.microsoft.com/office/drawing/2014/main" val="120031947"/>
                    </a:ext>
                  </a:extLst>
                </a:gridCol>
              </a:tblGrid>
              <a:tr h="648000"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尊敬的客户： </a:t>
                      </a:r>
                      <a:endParaRPr kumimoji="0" lang="en-US" altLang="zh-CN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      </a:t>
                      </a:r>
                      <a:r>
                        <a:rPr kumimoji="0" lang="zh-CN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兹通知阁下，当前东亚银行（中国）有限公司正在代理销售的个人保险产品清单如下：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CN" alt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CN" alt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CN" alt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CN" alt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892429"/>
                  </a:ext>
                </a:extLst>
              </a:tr>
              <a:tr h="22539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保险公司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产品名称（销售中）</a:t>
                      </a:r>
                      <a:endParaRPr lang="zh-CN" alt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代销属性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产品</a:t>
                      </a:r>
                      <a:endParaRPr lang="en-US" altLang="zh-CN" sz="900" b="1" i="0" u="none" strike="noStrike" dirty="0" smtClean="0"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 fontAlgn="ctr"/>
                      <a:r>
                        <a:rPr lang="zh-CN" altLang="en-US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风险</a:t>
                      </a:r>
                      <a:r>
                        <a:rPr lang="zh-CN" alt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等级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ea"/>
                          <a:ea typeface="+mn-ea"/>
                        </a:rPr>
                        <a:t>可销售</a:t>
                      </a:r>
                      <a:r>
                        <a:rPr lang="zh-CN" alt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+mn-ea"/>
                          <a:ea typeface="+mn-ea"/>
                        </a:rPr>
                        <a:t>分行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537761"/>
                  </a:ext>
                </a:extLst>
              </a:tr>
              <a:tr h="22539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北京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上海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广州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深圳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珠海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288373"/>
                  </a:ext>
                </a:extLst>
              </a:tr>
              <a:tr h="288000">
                <a:tc rowSpan="7"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zh-CN" altLang="en-US" sz="10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友邦人寿保险有限公司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zh-CN" altLang="en-US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友邦盛世经典乐惠版</a:t>
                      </a:r>
                      <a:r>
                        <a:rPr lang="en-US" altLang="zh-CN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2.0</a:t>
                      </a:r>
                      <a:r>
                        <a:rPr lang="zh-CN" altLang="en-US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终身寿险</a:t>
                      </a:r>
                      <a:endParaRPr lang="zh-CN" alt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代销保险</a:t>
                      </a:r>
                      <a:endParaRPr lang="zh-CN" alt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zh-CN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zh-CN" alt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877208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zh-CN" altLang="en-US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友邦盛世经典乐优版</a:t>
                      </a:r>
                      <a:r>
                        <a:rPr lang="en-US" altLang="zh-CN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2.0</a:t>
                      </a:r>
                      <a:r>
                        <a:rPr lang="zh-CN" altLang="en-US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终身寿险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代销保险</a:t>
                      </a:r>
                      <a:endParaRPr kumimoji="0" lang="zh-CN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zh-CN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zh-CN" alt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9228028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zh-CN" altLang="en-US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友邦盛世经典众享版</a:t>
                      </a:r>
                      <a:r>
                        <a:rPr lang="en-US" altLang="zh-CN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3.0</a:t>
                      </a:r>
                      <a:r>
                        <a:rPr lang="zh-CN" altLang="en-US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终身寿险（分红型）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代销保险</a:t>
                      </a:r>
                      <a:endParaRPr kumimoji="0" lang="zh-CN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zh-CN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zh-CN" alt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6592526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zh-CN" altLang="en-US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友邦盛世经典众优版</a:t>
                      </a:r>
                      <a:r>
                        <a:rPr lang="en-US" altLang="zh-CN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3.0</a:t>
                      </a:r>
                      <a:r>
                        <a:rPr lang="zh-CN" altLang="en-US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终身寿险（分红型）</a:t>
                      </a:r>
                      <a:endParaRPr lang="zh-CN" alt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代销保险</a:t>
                      </a:r>
                      <a:endParaRPr kumimoji="0" lang="zh-CN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zh-CN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zh-CN" alt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877569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endParaRPr lang="zh-CN" altLang="en-US" sz="9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zh-CN" altLang="en-US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友邦传世无忧（</a:t>
                      </a:r>
                      <a:r>
                        <a:rPr lang="en-US" altLang="zh-CN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2021</a:t>
                      </a:r>
                      <a:r>
                        <a:rPr lang="zh-CN" altLang="en-US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）高端医疗保险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代销保险</a:t>
                      </a:r>
                      <a:endParaRPr kumimoji="0" lang="zh-CN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zh-CN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zh-CN" alt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686690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endParaRPr lang="zh-CN" alt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92075" algn="l" fontAlgn="ctr"/>
                      <a:r>
                        <a:rPr lang="zh-CN" altLang="en-US" sz="10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友邦鑫友相伴青春版年金保险（分红型）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代销保险</a:t>
                      </a:r>
                      <a:endParaRPr kumimoji="0" lang="zh-CN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zh-CN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zh-CN" alt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0328303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endParaRPr lang="zh-CN" alt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92075" algn="l" fontAlgn="ctr"/>
                      <a:r>
                        <a:rPr lang="zh-CN" altLang="en-US" sz="10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友邦鑫友相伴尊享版养老年金保险（分红型）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代销保险</a:t>
                      </a:r>
                      <a:endParaRPr kumimoji="0" lang="zh-CN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zh-CN" sz="10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zh-CN" alt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684159"/>
                  </a:ext>
                </a:extLst>
              </a:tr>
              <a:tr h="468000">
                <a:tc gridSpan="9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2025</a:t>
                      </a:r>
                      <a:r>
                        <a:rPr kumimoji="0" lang="zh-CN" alt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年</a:t>
                      </a:r>
                      <a:r>
                        <a:rPr kumimoji="0" lang="en-US" altLang="zh-CN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zh-CN" alt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月</a:t>
                      </a:r>
                      <a:r>
                        <a:rPr kumimoji="0" lang="zh-CN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zh-CN" alt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endParaRPr lang="zh-CN" altLang="en-US" sz="9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endParaRPr lang="zh-CN" altLang="en-US" sz="9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endParaRPr lang="zh-CN" altLang="en-US" sz="9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endParaRPr lang="zh-CN" altLang="en-US" sz="9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endParaRPr lang="zh-CN" altLang="en-US" sz="9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endParaRPr lang="zh-CN" altLang="en-US" sz="9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endParaRPr lang="zh-CN" altLang="en-US" sz="9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3830373"/>
                  </a:ext>
                </a:extLst>
              </a:tr>
              <a:tr h="245274">
                <a:tc gridSpan="9">
                  <a:txBody>
                    <a:bodyPr/>
                    <a:lstStyle/>
                    <a:p>
                      <a:pPr marL="180000" marR="0" lvl="0" indent="-1800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CN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风险提示：本行所代销的所有保险产品均由合作机构发行与管理，我行作为代销机构不承担产品的投资、兑付和风险管理责任。</a:t>
                      </a:r>
                      <a:endParaRPr kumimoji="0" lang="en-US" altLang="zh-CN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80000" marR="0" lvl="0" indent="-1800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CN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投资者范围：符合法律、法规要求的合适投资者（个人客户风险评估结果与所售产品风险等级相匹配）。</a:t>
                      </a:r>
                      <a:endParaRPr kumimoji="0" lang="en-US" altLang="zh-CN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80000" marR="0" lvl="0" indent="-1800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CN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收费标准及收费方式：保险产品的收费标准及收费方式详见保险合同的相关约定。</a:t>
                      </a:r>
                      <a:endParaRPr kumimoji="0" lang="en-US" altLang="zh-CN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80000" marR="0" lvl="0" indent="-1800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CN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您可以通过本清单查看特定分行可以代理销售的保险产品名称，“√”表示该款保险产品可以在所对应的分行（</a:t>
                      </a:r>
                      <a:r>
                        <a:rPr kumimoji="0" lang="zh-CN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有保险销售资质的网点）进行</a:t>
                      </a:r>
                      <a:r>
                        <a:rPr kumimoji="0" lang="zh-CN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销售。</a:t>
                      </a:r>
                      <a:endParaRPr kumimoji="0" lang="en-US" altLang="zh-CN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80000" marR="0" lvl="0" indent="-1800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CN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产品风险等级说明：</a:t>
                      </a:r>
                      <a:r>
                        <a:rPr kumimoji="0" lang="en-US" altLang="zh-CN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1-</a:t>
                      </a:r>
                      <a:r>
                        <a:rPr kumimoji="0" lang="zh-CN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低风险；</a:t>
                      </a:r>
                      <a:r>
                        <a:rPr kumimoji="0" lang="en-US" altLang="zh-CN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2-</a:t>
                      </a:r>
                      <a:r>
                        <a:rPr kumimoji="0" lang="zh-CN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较低风险；</a:t>
                      </a:r>
                      <a:r>
                        <a:rPr kumimoji="0" lang="en-US" altLang="zh-CN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3-</a:t>
                      </a:r>
                      <a:r>
                        <a:rPr kumimoji="0" lang="zh-CN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中等风险；</a:t>
                      </a:r>
                      <a:r>
                        <a:rPr kumimoji="0" lang="en-US" altLang="zh-CN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4-</a:t>
                      </a:r>
                      <a:r>
                        <a:rPr kumimoji="0" lang="zh-CN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较高风险；</a:t>
                      </a:r>
                      <a:r>
                        <a:rPr kumimoji="0" lang="en-US" altLang="zh-CN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5-</a:t>
                      </a:r>
                      <a:r>
                        <a:rPr kumimoji="0" lang="zh-CN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高风险。</a:t>
                      </a:r>
                      <a:endParaRPr kumimoji="0" lang="en-US" altLang="zh-CN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80000" marR="0" lvl="0" indent="-1800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CN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具体各网点代理销售的个人保险产品清单已在各网点公示，也可通过本行官网</a:t>
                      </a:r>
                      <a:r>
                        <a:rPr kumimoji="0" lang="en-US" altLang="zh-CN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https://www.hkbea.com.cn/PersonalBusiness/investment/BulletinCentre/IFPB/InformationBulletin/</a:t>
                      </a:r>
                      <a:r>
                        <a:rPr kumimoji="0" lang="zh-CN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东亚中国代理保险公告专栏查询。保险产品的特点、属性和详细风险提示以相关保险公司销售文件为准，以上信息仅供参考。以上详情可进一步致电我行热线电话</a:t>
                      </a:r>
                      <a:r>
                        <a:rPr kumimoji="0" lang="en-US" altLang="zh-CN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95382</a:t>
                      </a:r>
                      <a:r>
                        <a:rPr kumimoji="0" lang="zh-CN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查询。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2934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938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8173" y="236442"/>
            <a:ext cx="88663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400" b="1" dirty="0" smtClean="0">
                <a:latin typeface="等线" panose="02010600030101010101" pitchFamily="2" charset="-122"/>
                <a:ea typeface="等线" panose="02010600030101010101" pitchFamily="2" charset="-122"/>
              </a:rPr>
              <a:t>代理销售保险产品清单（已停售）</a:t>
            </a:r>
            <a:endParaRPr lang="zh-CN" altLang="en-US" sz="1400" b="1" dirty="0"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68173" y="6147897"/>
            <a:ext cx="5220000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900" dirty="0" smtClean="0">
                <a:latin typeface="+mn-ea"/>
              </a:rPr>
              <a:t>注：已停售产品清单统计范围为</a:t>
            </a:r>
            <a:r>
              <a:rPr lang="en-US" altLang="zh-CN" sz="900" dirty="0" smtClean="0">
                <a:latin typeface="+mn-ea"/>
              </a:rPr>
              <a:t>2023</a:t>
            </a:r>
            <a:r>
              <a:rPr lang="zh-CN" altLang="en-US" sz="900" dirty="0" smtClean="0">
                <a:latin typeface="+mn-ea"/>
              </a:rPr>
              <a:t>年</a:t>
            </a:r>
            <a:r>
              <a:rPr lang="en-US" altLang="zh-CN" sz="900" dirty="0" smtClean="0">
                <a:latin typeface="+mn-ea"/>
              </a:rPr>
              <a:t>1</a:t>
            </a:r>
            <a:r>
              <a:rPr lang="zh-CN" altLang="en-US" sz="900" dirty="0" smtClean="0">
                <a:latin typeface="+mn-ea"/>
              </a:rPr>
              <a:t>月</a:t>
            </a:r>
            <a:r>
              <a:rPr lang="en-US" altLang="zh-CN" sz="900" dirty="0" smtClean="0">
                <a:latin typeface="+mn-ea"/>
              </a:rPr>
              <a:t>1</a:t>
            </a:r>
            <a:r>
              <a:rPr lang="zh-CN" altLang="en-US" sz="900" dirty="0" smtClean="0">
                <a:latin typeface="+mn-ea"/>
              </a:rPr>
              <a:t>日至</a:t>
            </a:r>
            <a:r>
              <a:rPr lang="zh-CN" altLang="en-US" sz="900" dirty="0">
                <a:latin typeface="+mn-ea"/>
              </a:rPr>
              <a:t>本</a:t>
            </a:r>
            <a:r>
              <a:rPr lang="zh-CN" altLang="en-US" sz="900" dirty="0" smtClean="0">
                <a:latin typeface="+mn-ea"/>
              </a:rPr>
              <a:t>公告发布之日。</a:t>
            </a:r>
            <a:endParaRPr lang="zh-CN" altLang="en-US" sz="900" dirty="0">
              <a:latin typeface="+mn-ea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196517"/>
              </p:ext>
            </p:extLst>
          </p:nvPr>
        </p:nvGraphicFramePr>
        <p:xfrm>
          <a:off x="479217" y="509036"/>
          <a:ext cx="5220000" cy="4511396"/>
        </p:xfrm>
        <a:graphic>
          <a:graphicData uri="http://schemas.openxmlformats.org/drawingml/2006/table">
            <a:tbl>
              <a:tblPr/>
              <a:tblGrid>
                <a:gridCol w="1332000">
                  <a:extLst>
                    <a:ext uri="{9D8B030D-6E8A-4147-A177-3AD203B41FA5}">
                      <a16:colId xmlns:a16="http://schemas.microsoft.com/office/drawing/2014/main" val="1484731747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4220170960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682988567"/>
                    </a:ext>
                  </a:extLst>
                </a:gridCol>
              </a:tblGrid>
              <a:tr h="141277">
                <a:tc>
                  <a:txBody>
                    <a:bodyPr/>
                    <a:lstStyle/>
                    <a:p>
                      <a:pPr algn="l" fontAlgn="ctr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436" marR="7436" marT="74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436" marR="7436" marT="74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436" marR="7436" marT="74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666205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保险公司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保险产品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代销属性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882839"/>
                  </a:ext>
                </a:extLst>
              </a:tr>
              <a:tr h="216000">
                <a:tc rowSpan="18"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友邦人寿保险有限公司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友邦传世经典乐享</a:t>
                      </a:r>
                      <a:r>
                        <a:rPr lang="en-US" altLang="zh-CN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2020</a:t>
                      </a:r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终身寿险（分红型）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018762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友邦增利宝（</a:t>
                      </a:r>
                      <a:r>
                        <a:rPr lang="en-US" altLang="zh-CN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2020</a:t>
                      </a:r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）终身寿险（万能型）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035787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友邦附加双赢两全保险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057287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友邦盛世经典终身寿险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2772906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友邦盛世经典鑫享版终身寿险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6601152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友邦盛世经典龙腾版终身寿险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001013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友邦鸿丰宝两全保险（分红型）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151337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友邦传世经典鑫享版终身寿险（分红型）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072144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友邦友相伴养老年金保险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145280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友邦附加友相伴护理保险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601474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友邦增盈宝终身寿险（万能型）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184168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友邦传世金生荣耀（</a:t>
                      </a:r>
                      <a:r>
                        <a:rPr lang="en-US" altLang="zh-CN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2020</a:t>
                      </a:r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）年金保险（分红型）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009303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友邦永丰宝</a:t>
                      </a:r>
                      <a:r>
                        <a:rPr lang="en-US" altLang="zh-CN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</a:t>
                      </a:r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款年金保险</a:t>
                      </a:r>
                      <a:r>
                        <a:rPr lang="en-US" altLang="zh-CN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(</a:t>
                      </a:r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分红型</a:t>
                      </a:r>
                      <a:r>
                        <a:rPr lang="en-US" altLang="zh-CN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012527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友邦友未来年金保险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016821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友邦永丰宝</a:t>
                      </a:r>
                      <a:r>
                        <a:rPr lang="en-US" altLang="zh-CN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D</a:t>
                      </a:r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款年金保险（分红型）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310469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友邦友如意顺心版重大疾病保险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8865772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友邦友如意星享版重大疾病保险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137953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友邦附加轻如意豁免保险费疾病保险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867577"/>
                  </a:ext>
                </a:extLst>
              </a:tr>
            </a:tbl>
          </a:graphicData>
        </a:graphic>
      </p:graphicFrame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031236"/>
              </p:ext>
            </p:extLst>
          </p:nvPr>
        </p:nvGraphicFramePr>
        <p:xfrm>
          <a:off x="6011485" y="498322"/>
          <a:ext cx="5220000" cy="2464710"/>
        </p:xfrm>
        <a:graphic>
          <a:graphicData uri="http://schemas.openxmlformats.org/drawingml/2006/table">
            <a:tbl>
              <a:tblPr/>
              <a:tblGrid>
                <a:gridCol w="1332000">
                  <a:extLst>
                    <a:ext uri="{9D8B030D-6E8A-4147-A177-3AD203B41FA5}">
                      <a16:colId xmlns:a16="http://schemas.microsoft.com/office/drawing/2014/main" val="1484731747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4220170960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682988567"/>
                    </a:ext>
                  </a:extLst>
                </a:gridCol>
              </a:tblGrid>
              <a:tr h="155310">
                <a:tc>
                  <a:txBody>
                    <a:bodyPr/>
                    <a:lstStyle/>
                    <a:p>
                      <a:pPr algn="l" fontAlgn="ctr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436" marR="7436" marT="74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436" marR="7436" marT="74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436" marR="7436" marT="74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666205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保险公司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保险产品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代销属性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882839"/>
                  </a:ext>
                </a:extLst>
              </a:tr>
              <a:tr h="216000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友邦人寿保险有限公司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友邦盛世经典乐享版终身寿险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018762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友邦盛世经典众享版终身寿险（分红型）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035787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友邦友相伴</a:t>
                      </a:r>
                      <a:r>
                        <a:rPr lang="en-US" altLang="zh-CN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B</a:t>
                      </a: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款养老年金保险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057287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友邦盛世经典乐优版终身寿险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2772906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友邦永丰宝</a:t>
                      </a:r>
                      <a:r>
                        <a:rPr lang="en-US" altLang="zh-CN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E</a:t>
                      </a:r>
                      <a:r>
                        <a:rPr lang="zh-CN" altLang="en-US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款年金保险（分红型）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6601152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友邦传世经典</a:t>
                      </a:r>
                      <a:r>
                        <a:rPr lang="en-US" altLang="zh-CN" sz="9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2025</a:t>
                      </a:r>
                      <a:r>
                        <a:rPr lang="zh-CN" altLang="en-US" sz="9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终身寿险（分红型）</a:t>
                      </a:r>
                      <a:endParaRPr lang="zh-CN" altLang="en-US" sz="9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001013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友邦传世经典</a:t>
                      </a:r>
                      <a:r>
                        <a:rPr lang="en-US" altLang="zh-CN" sz="9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2025</a:t>
                      </a:r>
                      <a:r>
                        <a:rPr lang="zh-CN" altLang="en-US" sz="9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尊享版终身寿险（分红型）</a:t>
                      </a:r>
                      <a:endParaRPr lang="zh-CN" altLang="en-US" sz="9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151337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友邦友福宝养老年金保险（万能型）</a:t>
                      </a:r>
                      <a:endParaRPr lang="zh-CN" altLang="en-US" sz="9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072144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zh-CN" altLang="en-US" sz="9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友邦增盈宝</a:t>
                      </a:r>
                      <a:r>
                        <a:rPr lang="en-US" altLang="zh-CN" sz="9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B</a:t>
                      </a:r>
                      <a:r>
                        <a:rPr lang="zh-CN" altLang="en-US" sz="900" b="0" i="0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款终身寿险（万能型）</a:t>
                      </a:r>
                      <a:endParaRPr lang="zh-CN" altLang="en-US" sz="9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代销保险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145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1161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4627</TotalTime>
  <Words>769</Words>
  <Application>Microsoft Office PowerPoint</Application>
  <PresentationFormat>宽屏</PresentationFormat>
  <Paragraphs>143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等线</vt:lpstr>
      <vt:lpstr>等线 Light</vt:lpstr>
      <vt:lpstr>微软雅黑</vt:lpstr>
      <vt:lpstr>Arial</vt:lpstr>
      <vt:lpstr>Office 主题​​</vt:lpstr>
      <vt:lpstr>PowerPoint 演示文稿</vt:lpstr>
      <vt:lpstr>PowerPoint 演示文稿</vt:lpstr>
    </vt:vector>
  </TitlesOfParts>
  <Company>BEA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LU, Jeff Min Jian</dc:creator>
  <cp:lastModifiedBy>WU, Xiao Yang</cp:lastModifiedBy>
  <cp:revision>27</cp:revision>
  <dcterms:created xsi:type="dcterms:W3CDTF">2025-04-17T05:55:14Z</dcterms:created>
  <dcterms:modified xsi:type="dcterms:W3CDTF">2025-11-27T03:47:06Z</dcterms:modified>
</cp:coreProperties>
</file>